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sldIdLst>
    <p:sldId id="296" r:id="rId2"/>
    <p:sldId id="295" r:id="rId3"/>
    <p:sldId id="256" r:id="rId4"/>
    <p:sldId id="257" r:id="rId5"/>
    <p:sldId id="258" r:id="rId6"/>
    <p:sldId id="267" r:id="rId7"/>
    <p:sldId id="260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08B"/>
    <a:srgbClr val="800000"/>
    <a:srgbClr val="FF99FF"/>
    <a:srgbClr val="5F2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588F1C-FD65-42DA-8B29-2091F3A403EF}" type="datetimeFigureOut">
              <a:rPr lang="ar-JO" smtClean="0"/>
              <a:t>08/02/1442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C8B798-D6E4-46F5-8D3C-76039769922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5920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C8B798-D6E4-46F5-8D3C-76039769922C}" type="slidenum">
              <a:rPr lang="ar-JO" smtClean="0"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5919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1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667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9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263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5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7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9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3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0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3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6C00ED5-669E-4A74-B100-674CCFB33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535" y="914400"/>
            <a:ext cx="4574065" cy="4114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5204DC9-F4C8-43C9-81E6-A30B908CE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0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080903-D7E6-451A-AD8F-A2E2F353A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385" y="4495800"/>
            <a:ext cx="28575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4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BC4E-964A-4314-A223-77E43801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7620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ثانياً: مسيرة الإنسان الحضارية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5E8D9-8748-4B99-8B17-D98CA802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1371600"/>
            <a:ext cx="8915400" cy="5181600"/>
          </a:xfrm>
        </p:spPr>
        <p:txBody>
          <a:bodyPr>
            <a:normAutofit fontScale="92500" lnSpcReduction="10000"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الإنسان كائن اجتماعي/ مدني/ سياسي.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زالت الأسئلة المصيرية والمشكلات الوجودية هي عند الإنسان القديم والمعاصر، وقد عكست هذه الأسئلة علاقة الانسان مع الطبيعة، ومع الميتافيزيقيا، وعلاقته مع الانسان الآخر.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أ. علاقة الانسان مع الطبيعة: من الخوف من الطبيعة إلى تسخيرها لصالحه ثم استنزافها.  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ب. الإنسان والعلاقة مع الآخر تعايش أم تنافس؟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ج. الميتافيزيقا (الغيبيات والدين).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ar-JO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833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1FEF8-C684-43C4-B15B-CB6B76785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04800"/>
            <a:ext cx="6347714" cy="57365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00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الفكر الإنساني والإنجاز الحضاري مترابطان لا يمكن فصل أحدهما عن الآخر بالمسيرة التاريخية لهذا الإنسان. </a:t>
            </a:r>
          </a:p>
          <a:p>
            <a:pPr algn="just" rtl="1">
              <a:lnSpc>
                <a:spcPct val="200000"/>
              </a:lnSpc>
            </a:pP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1. الإنسان باني الحضارات يتميّز بالخصائص نفسها ولا يوجد تفاوت بين الأجناس إلا لأسباب خارجية: البيئة والطبيعة.</a:t>
            </a:r>
          </a:p>
          <a:p>
            <a:pPr algn="just" rtl="1">
              <a:lnSpc>
                <a:spcPct val="200000"/>
              </a:lnSpc>
            </a:pP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2. أقدم الحضارات نشأت في المنطقة العربية في المشرق العربي (وادي الأردن- وادي الرافدين- وادي النيل).</a:t>
            </a:r>
          </a:p>
          <a:p>
            <a:pPr algn="just" rtl="1">
              <a:lnSpc>
                <a:spcPct val="200000"/>
              </a:lnSpc>
            </a:pP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3. تعتبر أريحا أقدم المدن المعروفة (الألف السابع ق.م).</a:t>
            </a:r>
          </a:p>
          <a:p>
            <a:pPr algn="just" rtl="1">
              <a:lnSpc>
                <a:spcPct val="200000"/>
              </a:lnSpc>
            </a:pP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4. كان الاستقرار والزراعة والكتابة والاكتشافات الأخرى أهم ملامح تلك الحضارات.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77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F60E0-A2A3-42AA-B72A-677B56B8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533400"/>
          </a:xfrm>
        </p:spPr>
        <p:txBody>
          <a:bodyPr>
            <a:normAutofit/>
          </a:bodyPr>
          <a:lstStyle/>
          <a:p>
            <a:pPr algn="r" rtl="1"/>
            <a:r>
              <a:rPr lang="ar-JO" sz="28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نظريات صنع الحضارة :</a:t>
            </a:r>
            <a:endParaRPr lang="en-US" sz="28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0A9D7-D4EC-4D9A-8DEA-E0185D19E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0"/>
            <a:ext cx="8382000" cy="5715000"/>
          </a:xfrm>
        </p:spPr>
        <p:txBody>
          <a:bodyPr>
            <a:noAutofit/>
          </a:bodyPr>
          <a:lstStyle/>
          <a:p>
            <a:pPr algn="r" rtl="1"/>
            <a:r>
              <a:rPr lang="ar-JO" sz="2000" b="1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نظرية الجنس:</a:t>
            </a:r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حيث يدعي أصحاب هذه النظرية أن بعض الأجناس البشرية هي القادرة على الازدهار والتقدم وصنع الحضارة، لأنها تمتلك المؤهلات الخاصة التي لا تتوفر بأجناس أخرى. </a:t>
            </a:r>
          </a:p>
          <a:p>
            <a:pPr algn="r" rtl="1"/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في إطار نظرية الجنس ما سمي في عصر النهضة "</a:t>
            </a:r>
            <a:r>
              <a:rPr lang="ar-JO" sz="2000" b="1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رسالة الرجل الأبيض" </a:t>
            </a:r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حيث يحصر أصحاب هذه النظرية بأن الجنس الأبيض </a:t>
            </a:r>
            <a:r>
              <a:rPr lang="ar-JO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ينفرد بمميزات تجعله قادر على صنع الحضارة.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تعتبر هذه النظرية عنصرية لتبرير الاستعمار وإبادة الشعوب. فهي</a:t>
            </a:r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JO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</a:t>
            </a:r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ناقض ابسط القواعد في السمات  و</a:t>
            </a: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الخصائص البدنية التي مكنت الإنسان من بناء الحضارة</a:t>
            </a:r>
            <a:r>
              <a:rPr lang="ar-JO" sz="2000" b="1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ويمكن اجمالها كما يلي: 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القامة المنتصبة.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اللغة.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تحرير اليد من الزحف.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التكوين الحيوي المتسق للإنسان.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طول فترة الحضانة والطفولة (فترة أطول للتربية).</a:t>
            </a:r>
            <a:endParaRPr lang="en-US" sz="20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تعتبر </a:t>
            </a:r>
            <a:r>
              <a:rPr lang="ar-JO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الحضارة ظاهرة إنسانية عامة متحركة ما بين التقدم إلى التدهور والضعف.</a:t>
            </a: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266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A9AC-24EE-4322-B0B4-D6F5E956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1" cy="6096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شروط الحضارة: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D0E37-5B0E-4757-8921-BEEB619FC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990600"/>
            <a:ext cx="8305801" cy="5486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1. السيطرة على المحيط الطبيعي: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بمعنى القدرة البشرية على تسخير الطبيعة للاستقرار : مناخ – تربة.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2. السيطرة على الروابط البشرية (سيطرة الإنسان على ذاته وكبح غرائزه).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3. الاستقرار: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وهي أهم الشروط لبناء الحضارة  حيث ترتبط باستثمار الأرض والفلاحة.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4. التعاون :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زراعي صناعي التجاري، وكلما كان التعاون متحققا كان التطور والتقدم.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5. اللغة والكتابة: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تطوير وسائل الاتصال والتعاون من خلال اللغة والكتابة. 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6. جهاز الحكم (السلطة): وقد ارتبطت بظهور الدولة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كنوع من التنظيم السياسي والمرتبط بدرجة كبيرة بالتطور 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453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3B02-8942-4CFB-9E39-0A228818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1000"/>
            <a:ext cx="7772401" cy="914400"/>
          </a:xfrm>
        </p:spPr>
        <p:txBody>
          <a:bodyPr/>
          <a:lstStyle/>
          <a:p>
            <a:pPr algn="r" rtl="1"/>
            <a:r>
              <a:rPr lang="ar-JO" sz="36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السمات المشتركة للحضارات في العالم: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845E-246F-4D8B-87B1-2E46995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990600"/>
            <a:ext cx="8229602" cy="50507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تعبّر عن طبيعة الإنسان وأصالته.</a:t>
            </a:r>
          </a:p>
          <a:p>
            <a:pPr algn="r" rtl="1">
              <a:lnSpc>
                <a:spcPct val="200000"/>
              </a:lnSpc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لها جانب مادي وجانب معنوي (فكري وثقافي).</a:t>
            </a:r>
          </a:p>
          <a:p>
            <a:pPr algn="r" rtl="1">
              <a:lnSpc>
                <a:spcPct val="200000"/>
              </a:lnSpc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الحضارة كالفكر ذات طابع تراكمي. </a:t>
            </a:r>
          </a:p>
          <a:p>
            <a:pPr algn="r" rtl="1">
              <a:lnSpc>
                <a:spcPct val="200000"/>
              </a:lnSpc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الحضارة جهود وإنجازات مكتسبة بفعل الحاجة.</a:t>
            </a:r>
          </a:p>
          <a:p>
            <a:pPr algn="r" rtl="1"/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45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5B240-258A-40DA-B477-8CCEF410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1000"/>
            <a:ext cx="8153401" cy="7620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مظاهر الحضارة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DD49F-09DA-430C-9DC4-03D296FE2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143000"/>
            <a:ext cx="8382002" cy="4898363"/>
          </a:xfrm>
        </p:spPr>
        <p:txBody>
          <a:bodyPr>
            <a:normAutofit/>
          </a:bodyPr>
          <a:lstStyle/>
          <a:p>
            <a:pPr algn="r" rtl="1"/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تتمظهر الحضارة من خلال: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1- نتاج عمل الإنسان وابتكاراته مثل: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أ. الأدوات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ب. المنتجات الحاصلة من استخدام الأدوات.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ج. المهارات (التقنيات).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2- الحضارة نتاج جماعي وليس فردي بسبب: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أ. حاجة الفرد للجماعة والتعاون معها.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ب. حاجة الفرد والجماعة إلى وازع (سلطة) لتحقيق الأمن والنظام.</a:t>
            </a:r>
          </a:p>
          <a:p>
            <a:pPr algn="r" rtl="1"/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215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6C0B-7BDA-4A75-9CFC-0A3B3993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924801" cy="8382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الروابط الاجتماعية في حضارات العالم القديم: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B4E19-0F3F-4287-A0CC-C95E730B5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0"/>
            <a:ext cx="7924800" cy="45935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العادات والأعراف والتقاليد.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الفنون الشعبية.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الأخلاق.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التنظيمات (سياسية/ اجتماعية/ اقتصادية)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الشرائع والقوانين.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الدين</a:t>
            </a:r>
          </a:p>
          <a:p>
            <a:pPr algn="r" rtl="1"/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6110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9E3D-804D-4069-BFC4-E5567453C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457200"/>
            <a:ext cx="6347713" cy="914400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sz="2800" b="1" dirty="0"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ثالثا. العلم والفلسفة في إطارها الفكري الحضاري:</a:t>
            </a:r>
            <a:br>
              <a:rPr lang="en-US" sz="2800" dirty="0"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</a:br>
            <a:endParaRPr lang="en-US" sz="48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38240-62EE-4C82-8181-B04147617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28914" cy="5562600"/>
          </a:xfrm>
        </p:spPr>
        <p:txBody>
          <a:bodyPr>
            <a:normAutofit fontScale="40000" lnSpcReduction="20000"/>
          </a:bodyPr>
          <a:lstStyle/>
          <a:p>
            <a:pPr algn="r" rtl="1"/>
            <a:r>
              <a:rPr lang="ar-JO" sz="9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الفلسفة في اللُّغة: كلمة يونانية تتألف من مقطعين: فيلو، وتعني: حُبّ، </a:t>
            </a:r>
            <a:r>
              <a:rPr lang="ar-JO" sz="96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وسوفيا</a:t>
            </a:r>
            <a:r>
              <a:rPr lang="ar-JO" sz="9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: تعني الحِكمة؛ أي حُبّ الحِكمة</a:t>
            </a:r>
            <a:r>
              <a:rPr lang="ar-JO" sz="9600" dirty="0">
                <a:solidFill>
                  <a:schemeClr val="tx1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</a:p>
          <a:p>
            <a:pPr marL="0" indent="0" algn="r" rtl="1">
              <a:buNone/>
            </a:pPr>
            <a:r>
              <a:rPr lang="ar-JO" sz="9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* كان أهم ما يميز التفكير اليوناني الذي سبق الفلسفة، أنه تفكير أسطوري، يعتمد على الملحمة الشعرية بالدرجة الأولى، إذ شكلت الأسطورة اليونانية القديمة مجموع اعتقادات وتصورات الإنسان لذاته، وللطبيعة وللكون.</a:t>
            </a:r>
          </a:p>
          <a:p>
            <a:pPr marL="0" indent="0" algn="r" rtl="1">
              <a:buNone/>
            </a:pPr>
            <a:endParaRPr lang="ar-JO" sz="9600" dirty="0">
              <a:solidFill>
                <a:schemeClr val="tx1"/>
              </a:solidFill>
              <a:effectLst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8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  <a:endParaRPr lang="en-US" sz="2800" dirty="0">
              <a:solidFill>
                <a:schemeClr val="tx1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3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13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A292F-6DCE-49FC-B872-ECF8285D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04800"/>
            <a:ext cx="8229601" cy="5736563"/>
          </a:xfrm>
        </p:spPr>
        <p:txBody>
          <a:bodyPr>
            <a:normAutofit lnSpcReduction="10000"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JO" sz="32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إلا أن بلاد اليونان تفاعلت فيها مجموعة من الشروط أحدثت قطائع وتوترات داخلية في العالم الذهني للإغريق ومن ضمن هذه الشروط: </a:t>
            </a: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أ. </a:t>
            </a:r>
            <a:r>
              <a:rPr lang="ar-JO" sz="32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ظهور الرياضيات</a:t>
            </a: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ب.  </a:t>
            </a:r>
            <a:r>
              <a:rPr lang="ar-JO" sz="32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والتطور الملاحي والتجاري.</a:t>
            </a: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ج. </a:t>
            </a:r>
            <a:r>
              <a:rPr lang="ar-JO" sz="32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حدوث إصلاحات ساهمت في ابتكار المؤسسات التي سميت بالمدينة الدولة.</a:t>
            </a: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انتقل الإنسان بالفلسفة والعلم من الأسطورة والسحر إلى الفعل لفهم الواقع والسيطرة على الطبيعة.</a:t>
            </a: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تأثر التفكير الفلسفي اليوناني بالعلم وخاصة الرياضيات.</a:t>
            </a: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ar-JO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2755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56FF2-FC86-41C8-B170-B90882D81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28600"/>
            <a:ext cx="8534401" cy="66294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JO" sz="28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العلم: </a:t>
            </a: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معرفة تمّ التحقق منها منطقيًا وتجريبيًا.</a:t>
            </a:r>
          </a:p>
          <a:p>
            <a:pPr marL="514350" indent="-514350" algn="just" rtl="1">
              <a:buAutoNum type="arabicPeriod"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1. يرتبط العلم بتطور الإنسان والحضارة وقدرته على السيطرة.</a:t>
            </a:r>
          </a:p>
          <a:p>
            <a:pPr marL="514350" indent="-514350" algn="just" rtl="1">
              <a:buAutoNum type="arabicPeriod"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2. يتألّف من موضوع ومنهج.</a:t>
            </a:r>
          </a:p>
          <a:p>
            <a:pPr algn="ctr" rtl="1">
              <a:buFont typeface="Arial" panose="020B0604020202020204" pitchFamily="34" charset="0"/>
              <a:buChar char="•"/>
            </a:pPr>
            <a:r>
              <a:rPr lang="ar-JO" sz="28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الفرق بين الفلسفة والعلم 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يهتم العلم بالحقائق الجزئية بينما تتصف الفلسفة بالكلّ أو الشمول – تكوين المفاهيم الجامعة والصور.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يكتفي العلم بالكشف عن العلل أو الأسباب الغريبة المباشرة؛ بينما تتجه الفلسفة للبحث عن العلل البعيدة الأخيرة.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يهتم العلم بالعالم الموضوعي الخاضع للحواس، أما الغيبيات فليست موضوعًا علميًا بل هي شغل الدين والفلسفة.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حقائق العلم موضوعية وحقائق الفلسفة ذاتية.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يتم التحقق من أحكام العلم بالتجربة وينتهي بالقوانين؛ أمّا الفلسفة فالفيلسوف حرّ في اتخاذ أي فكرة لتكون نقطة بداية.</a:t>
            </a:r>
          </a:p>
          <a:p>
            <a:pPr marL="0" indent="0" algn="just" rtl="1">
              <a:buNone/>
            </a:pP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253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EC83-308D-4A0F-9FB7-0C7334D9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1828801"/>
            <a:ext cx="6347715" cy="1447800"/>
          </a:xfrm>
        </p:spPr>
        <p:txBody>
          <a:bodyPr>
            <a:normAutofit fontScale="90000"/>
          </a:bodyPr>
          <a:lstStyle/>
          <a:p>
            <a:pPr algn="ctr" rtl="1"/>
            <a:br>
              <a:rPr lang="ar-JO" sz="8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JO" sz="8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الفصل الأول</a:t>
            </a:r>
            <a:br>
              <a:rPr lang="ar-JO" sz="8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88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B7C67-53F0-453C-BBA4-28A441397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8" y="2133599"/>
            <a:ext cx="6347715" cy="1447801"/>
          </a:xfrm>
        </p:spPr>
        <p:txBody>
          <a:bodyPr>
            <a:noAutofit/>
          </a:bodyPr>
          <a:lstStyle/>
          <a:p>
            <a:pPr algn="ctr" rtl="1"/>
            <a:r>
              <a:rPr lang="ar-JO" sz="72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مدخل للفكر والحضارة</a:t>
            </a:r>
          </a:p>
          <a:p>
            <a:pPr algn="ctr" rtl="1"/>
            <a:endParaRPr lang="ar-JO" sz="72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3EB965-8B0F-4890-82C2-A8C4F0687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9000"/>
            <a:ext cx="5943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87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D8B27-EB46-4DF9-861F-AA150AAC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534401" cy="7620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رابعاً: سبل التواصل والتفاعل الحضاري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20D06-B1CE-4A77-BBC6-6293F724C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0"/>
            <a:ext cx="8458201" cy="50292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JO" sz="28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العوامل المؤثّرة في التفاعل: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1. الموقع الجغرافي.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2. طبيعة الحضارة: التعايش والتعاون.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3. أدوات التواصل والاتصال.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4. الغزو.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5. الهجرات.</a:t>
            </a:r>
          </a:p>
          <a:p>
            <a:pPr marL="0" indent="0" algn="just" rtl="1">
              <a:buNone/>
            </a:pPr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570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1766-DE16-405F-A680-5F440BC4B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303" y="609600"/>
            <a:ext cx="8305801" cy="9906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النظريات المفسرة للحضارة:</a:t>
            </a: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DF95-85A7-4D02-9D18-6D5A25EF2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0"/>
            <a:ext cx="8534401" cy="5257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ابن خلدون (1322-1406) : </a:t>
            </a:r>
            <a:r>
              <a:rPr lang="ar-JO" sz="200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فيلسوف ومؤرخ وعالم الاجتماع من أسرة يمنية ولد في تونس. 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مؤلفاته : </a:t>
            </a:r>
            <a:r>
              <a:rPr lang="ar-JO" sz="200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العبر وديوان المبتدأ والخبر </a:t>
            </a: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. </a:t>
            </a:r>
            <a:r>
              <a:rPr lang="ar-JO" sz="200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ar-JO" sz="2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أسس العمران البشري (المجتمع):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1) يعتبر الاجتماع والتعاون البشري ضرورة مجتمعية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2) يقسم العمران إلى: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أ.  البدوي  المقتصر على الضروريات 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ب. والحضري وفيه الكماليات 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3) تبدأ الحضارة بـ الطور البدوي ثم الحضري</a:t>
            </a:r>
          </a:p>
          <a:p>
            <a:pPr algn="just" rtl="1">
              <a:buFont typeface="+mj-lt"/>
              <a:buAutoNum type="arabicPeriod"/>
            </a:pPr>
            <a:endParaRPr lang="ar-JO" sz="2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7699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0C89AB-3BB5-44BF-9D3A-46B3CAA508DD}"/>
              </a:ext>
            </a:extLst>
          </p:cNvPr>
          <p:cNvSpPr txBox="1"/>
          <p:nvPr/>
        </p:nvSpPr>
        <p:spPr>
          <a:xfrm>
            <a:off x="838200" y="1308754"/>
            <a:ext cx="792480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4) الحضارة نهاية العمران.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5) تحمل الحضارة في ثناياها بذور فسادها.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6) تمر الدولة بمراحل مثل الكائن الحي تبدأ بالولادة وتنتهي بالموت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7) الناس يتفاوتون ب مستوى التحضر والبداوة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8) العنصر الأساسي في الحضارة ( انشاء المدن )</a:t>
            </a:r>
          </a:p>
          <a:p>
            <a:pPr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783413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9CA6-25EF-4E3C-88D7-5AD43CC84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1"/>
            <a:ext cx="6347713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Wingdings" panose="05000000000000000000" pitchFamily="2" charset="2"/>
              </a:rPr>
              <a:t> أطوار الدولة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92F6-0325-4A70-93C1-E6CDD3A32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47802"/>
            <a:ext cx="8077202" cy="459356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JO" sz="4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تبدأ الدولة: </a:t>
            </a: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طور الخشونة والبداوة.</a:t>
            </a: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-  سيادة العصبية.</a:t>
            </a: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-  تنتقل إلى الحضارة والرقيّ.</a:t>
            </a: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 تسقط </a:t>
            </a:r>
            <a:r>
              <a:rPr lang="ar-JO" sz="28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عصبيتها</a:t>
            </a: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فتضعف وتسقط.</a:t>
            </a:r>
          </a:p>
          <a:p>
            <a:pPr marL="0" indent="0" algn="just" rtl="1">
              <a:buNone/>
            </a:pPr>
            <a:endParaRPr lang="ar-JO" sz="4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4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6973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362F-DD49-4FAE-9F99-AC693BFA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pPr algn="r" rtl="1"/>
            <a:r>
              <a:rPr lang="ar-JO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الفرق بين العمران البدوي و الحضري </a:t>
            </a:r>
            <a:endParaRPr lang="en-US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58B3F-84E8-47AF-8174-1BE639AEC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5400"/>
            <a:ext cx="8077201" cy="4745963"/>
          </a:xfrm>
        </p:spPr>
        <p:txBody>
          <a:bodyPr/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8E1225-6AB8-4BF9-BA29-00233F663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05" y="1252539"/>
            <a:ext cx="8272989" cy="522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49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4D0D-2617-42BA-9C7B-DA095F06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467601" cy="762000"/>
          </a:xfrm>
        </p:spPr>
        <p:txBody>
          <a:bodyPr>
            <a:normAutofit/>
          </a:bodyPr>
          <a:lstStyle/>
          <a:p>
            <a:pPr algn="r" rtl="1"/>
            <a:r>
              <a:rPr lang="ar-JO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التاريخ وفلسفة التاريخ عند ابن خلدون</a:t>
            </a:r>
            <a:endParaRPr lang="en-US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72D95-AD68-4F89-B897-E663A31EE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19200"/>
            <a:ext cx="7848601" cy="4822163"/>
          </a:xfrm>
        </p:spPr>
        <p:txBody>
          <a:bodyPr>
            <a:norm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JO" sz="32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فرّق بين نوعين من التاريخ:</a:t>
            </a:r>
            <a:endParaRPr lang="en-US" sz="32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/>
            <a:r>
              <a:rPr lang="ar-JO" sz="3200" b="1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الأول: علم التاريخ أو فن التاريخ في ظاهره:</a:t>
            </a:r>
            <a:r>
              <a:rPr lang="ar-JO" sz="32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عبارة عن سرد أحداث الماضي والكلام عن الدول المختلفة، كيف قامت واتسعت ثم زالت. هو -إذاً-التاريخ بمعناه العام. </a:t>
            </a:r>
          </a:p>
          <a:p>
            <a:pPr algn="r" rtl="1"/>
            <a:r>
              <a:rPr lang="ar-JO" sz="32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الثاني: </a:t>
            </a:r>
            <a:r>
              <a:rPr lang="ar-JO" sz="3200" b="1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فن التاريخ، في باطنه</a:t>
            </a:r>
            <a:r>
              <a:rPr lang="ar-JO" sz="32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: فرع من فروع الحكمة أو الفلسفة؛ لأنه يبحث في أسباب الأحداث والقوانين التي تتحكم فيها</a:t>
            </a:r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1170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A80-2512-4BAA-8EC7-C17FACE9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838200"/>
          </a:xfrm>
        </p:spPr>
        <p:txBody>
          <a:bodyPr>
            <a:noAutofit/>
          </a:bodyPr>
          <a:lstStyle/>
          <a:p>
            <a:pPr algn="r" rtl="1"/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أخطاء المؤرّخين:</a:t>
            </a:r>
            <a:b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B2A65-B422-46B5-B921-C20370DE5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5400"/>
            <a:ext cx="8534402" cy="4745963"/>
          </a:xfrm>
        </p:spPr>
        <p:txBody>
          <a:bodyPr>
            <a:normAutofit/>
          </a:bodyPr>
          <a:lstStyle/>
          <a:p>
            <a:pPr marL="514350" indent="-514350" algn="just" rtl="1">
              <a:lnSpc>
                <a:spcPct val="200000"/>
              </a:lnSpc>
              <a:buAutoNum type="arabicPeriod"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1- الثقة بالناقلين بدلًا من الشكّ.</a:t>
            </a:r>
          </a:p>
          <a:p>
            <a:pPr marL="514350" indent="-514350" algn="just" rtl="1">
              <a:lnSpc>
                <a:spcPct val="200000"/>
              </a:lnSpc>
              <a:buAutoNum type="arabicPeriod"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2- عدم التنبه للمقاصد: جهل المؤرخ فيما ينقل عنه.</a:t>
            </a:r>
          </a:p>
          <a:p>
            <a:pPr marL="514350" indent="-514350" algn="just" rtl="1">
              <a:lnSpc>
                <a:spcPct val="200000"/>
              </a:lnSpc>
              <a:buAutoNum type="arabicPeriod"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3- توهم الصدق: توهّم المؤرخ الصدق في خبر كاذب</a:t>
            </a:r>
          </a:p>
          <a:p>
            <a:pPr marL="0" indent="0" algn="just" rtl="1">
              <a:buNone/>
            </a:pPr>
            <a:endParaRPr lang="ar-JO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0708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6C90-CF78-43C9-B1A4-CC5ED3FF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924801" cy="9144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نظرية </a:t>
            </a:r>
            <a:r>
              <a:rPr lang="ar-JO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شبنجلر</a:t>
            </a:r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أفول الحضارات</a:t>
            </a: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E487-1BAD-4244-BE47-89B1695FA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5400"/>
            <a:ext cx="8153401" cy="4745963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1 ) تسير الحضارات مثل الكائن الحي بأطوار من الولادة إلى الدم إلى الموت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2) كل حضارة تحمل خصوصيتها و تعبر عن نفسها فلكل واحدة منها فنها و عمرانها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3) حركة الحضارة و مسارها دائري مثل مسار التاريخ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4) الحضارة هي القمة و الشباب ( مرحلة الربيع ) و تنتهي بمرحلة المدنية التي تعني استنفاذ الإمكانيات الحضارية التي تؤدي إلى الانحطاط</a:t>
            </a:r>
          </a:p>
          <a:p>
            <a:pPr algn="r" rtl="1"/>
            <a:endParaRPr lang="en-US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8647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B7938-BEBF-411F-AFCF-3525B1E98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305801" cy="9144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chemeClr val="accent5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دورة الحضارة عند </a:t>
            </a:r>
            <a:r>
              <a:rPr lang="ar-JO" sz="4000" dirty="0" err="1">
                <a:solidFill>
                  <a:schemeClr val="accent5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شبنجلر</a:t>
            </a:r>
            <a:r>
              <a:rPr lang="ar-JO" sz="4000" dirty="0">
                <a:solidFill>
                  <a:schemeClr val="accent5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ومفاهيمها </a:t>
            </a:r>
            <a:endParaRPr lang="en-US" sz="4000" dirty="0">
              <a:solidFill>
                <a:schemeClr val="accent5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AAB8-88E4-4D25-8DD0-F4BC82527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24000"/>
            <a:ext cx="8305801" cy="45173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1) دورة بيولوجية: هي تشبه الكائن الحي  ( الولادة – الشباب – الموت) 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2) الدورة المقفلة والقطيعة بين الحضارات: كل حضارة لها شخصيتها المميزة لها، والتفاهم بين الحضارات أمراً عسيراً، فالحضارات مستقلة تمام الاستقلال عن بعضها. 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5831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ACB1-3E42-49EB-B4D0-4BC4471C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848601" cy="762000"/>
          </a:xfrm>
        </p:spPr>
        <p:txBody>
          <a:bodyPr>
            <a:normAutofit/>
          </a:bodyPr>
          <a:lstStyle/>
          <a:p>
            <a:pPr algn="just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تصنيف </a:t>
            </a:r>
            <a:r>
              <a:rPr lang="ar-JO" sz="4000" dirty="0" err="1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شبنجلر</a:t>
            </a:r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للشعوب: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FB27B-A590-4835-BC27-68930A82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1"/>
            <a:ext cx="8534402" cy="3581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</a:t>
            </a:r>
            <a:r>
              <a:rPr lang="ar-JO" sz="3600" dirty="0">
                <a:solidFill>
                  <a:schemeClr val="tx2">
                    <a:lumMod val="7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) شعوب سابقة للحضارة لا تهيمن عليها فكرة المصير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tx2">
                    <a:lumMod val="7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2) شعوب متحضرة تحمل صورة حضارتها 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tx2">
                    <a:lumMod val="7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3) شعوب ما بعد الحضارة  تفتقر لوحدة الشعور والمصير </a:t>
            </a:r>
          </a:p>
          <a:p>
            <a:pPr algn="r" rtl="1"/>
            <a:endParaRPr lang="ar-JO" sz="3600" dirty="0">
              <a:solidFill>
                <a:schemeClr val="tx2">
                  <a:lumMod val="75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27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543800" cy="1905000"/>
          </a:xfrm>
        </p:spPr>
        <p:txBody>
          <a:bodyPr>
            <a:normAutofit/>
          </a:bodyPr>
          <a:lstStyle/>
          <a:p>
            <a:pPr algn="ctr"/>
            <a:r>
              <a:rPr lang="ar-JO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أولاً:</a:t>
            </a:r>
            <a:r>
              <a:rPr lang="ar-SA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مفاهيم أساسية</a:t>
            </a:r>
            <a:br>
              <a:rPr lang="ar-SA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JO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7772400" cy="5410200"/>
          </a:xfrm>
        </p:spPr>
        <p:txBody>
          <a:bodyPr>
            <a:normAutofit/>
          </a:bodyPr>
          <a:lstStyle/>
          <a:p>
            <a:pPr algn="just" rtl="1"/>
            <a:r>
              <a:rPr lang="ar-JO" sz="4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أولاً : مفهوم </a:t>
            </a:r>
            <a:r>
              <a:rPr lang="ar-SA" sz="4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الفكر</a:t>
            </a:r>
            <a:r>
              <a:rPr lang="ar-JO" sz="4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just" rtl="1"/>
            <a:r>
              <a:rPr lang="ar-JO" sz="4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 </a:t>
            </a:r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لغةً: </a:t>
            </a:r>
            <a:r>
              <a:rPr lang="ar-SA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إعمال العقل في المعلوم للوصول إلى معرفة المجهول.</a:t>
            </a:r>
          </a:p>
          <a:p>
            <a:pPr algn="just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*</a:t>
            </a:r>
            <a:r>
              <a:rPr lang="ar-SA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اصطلاحًا هو: مجموعة كبيرة من العمليات المعرفية التي يقوم بها العقل</a:t>
            </a:r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من أجل الكشف عن المجهول، بحيث يتم نقل الحقيقة إلى الدماغ من خلال استخدام الحواس المختلفة، والعمل على ربطها بالمعلومات السابقة من أجل تفسيرها أو إصدار حكم عليها. </a:t>
            </a:r>
          </a:p>
          <a:p>
            <a:pPr algn="just" rtl="1"/>
            <a:r>
              <a:rPr lang="ar-SA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وهناك العديد من المصطلحات المرتبطة بمفهوم الفكر، أهمها: الإدراك، الوعي، شدة الإحساس، الأفكار، الخيال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62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2"/>
    </mc:Choice>
    <mc:Fallback xmlns="">
      <p:transition spd="slow" advTm="84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716B-9429-4B34-9625-45E0CD366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6858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مراحل الحضارة :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BADD4-E57F-48C9-91DA-886F7EEA2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5400"/>
            <a:ext cx="8382001" cy="474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1) مرحلة ربيع الحضارة:  ( الطفولة – مرحلة الإقطاع ): تبدأ الروح في النضج والتشكل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وتكون عندما تصبح الحياة ريفية زراعية إقطاعية.</a:t>
            </a: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</a:p>
          <a:p>
            <a:pPr marL="0" indent="0" algn="r" rtl="1"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2) مرحلة الصيف ( الشباب ) مرحلة الإصلاح الديني: هي مرحلة بعد الاقطاع - مرحلة قيام دولة مدنية في ايطاليا و النهضة في العصر العباسي- </a:t>
            </a:r>
          </a:p>
          <a:p>
            <a:pPr marL="0" indent="0" algn="r" rtl="1"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3) مرحلة الخريف ، الكهولة ( مرحلة النضج الكامل ) في القرن الثامن عشر في أوروبا مرحلة عصر المدن العقلانية تصل الحضارة فيها إلى مستوى العجز. </a:t>
            </a:r>
          </a:p>
          <a:p>
            <a:pPr marL="0" indent="0" algn="r" rtl="1"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4) مرحلة شتاء الحضارة ( الشيخوخة ) تصبح الحضارة مجرد مدينة الروابط ( النفعية – المادية – التقنية )</a:t>
            </a:r>
          </a:p>
          <a:p>
            <a:pPr algn="r" rtl="1"/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8230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9112D-C971-485F-BD78-0C8CBBA39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153401" cy="1320800"/>
          </a:xfrm>
        </p:spPr>
        <p:txBody>
          <a:bodyPr/>
          <a:lstStyle/>
          <a:p>
            <a:pPr algn="ctr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أرنولد توينبي </a:t>
            </a:r>
            <a:b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ونظرية التحدي والاستجابة 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81806-C6BE-4AE3-90EE-CEF24BFB7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828800"/>
            <a:ext cx="8382001" cy="42125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1) رفض نظرية الجنس ( أي اقتصار الحضارة على أجناس دون الأخرى )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2) رفض نظرية البيئة الجغرافية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3) الحضارة تمت من التفاعل بين التحديات و الاستجابات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4) نشأت الحضارة استجابة لتحديات البيئة البشرية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5) السهولة لا تقود لبناء حضارات.</a:t>
            </a:r>
          </a:p>
          <a:p>
            <a:pPr marL="0" indent="0" algn="r" rtl="1">
              <a:buNone/>
            </a:pPr>
            <a:endParaRPr lang="ar-JO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4053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64EA4-7C01-4876-8D81-85BA534A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848601" cy="762000"/>
          </a:xfrm>
        </p:spPr>
        <p:txBody>
          <a:bodyPr/>
          <a:lstStyle/>
          <a:p>
            <a:pPr algn="r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نظرية التحدي و الاستجابة – نظرية تشكيل الحضارة 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80447-1886-4947-B665-41EF90276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24000"/>
            <a:ext cx="8001001" cy="4517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6) تنشأ الحضارة في البيئة الصعبة غير العادية بفعل مجموعة حوافز ومنها :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أ – حافز الاستيطان في أرض جديدة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ب – حافز البيئة؛ فإذ كانت التحديات في أعلى درجاتها فهل تكون </a:t>
            </a:r>
            <a:r>
              <a:rPr lang="ar-JO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الإستجابات</a:t>
            </a: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أعلى درجاتها ؟؟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7) يعتقد توينبي بالوسط الذهبي أي أن تكون التحديات و مستوى قدرة الإنسان و تقوم به الأقلية الخلاقة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r" rtl="1"/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674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B2CC-159B-48C2-8B26-3EBB8D86B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1"/>
            <a:ext cx="7620001" cy="7620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دوافع إبداع الحضارة 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BE9F-CB69-4613-AB59-BCBB7759E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2"/>
            <a:ext cx="8001002" cy="466976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1) تحديات الأرض الصعبة ( بيئة نهل النيل – بيئة النهر الأصفر في الصين )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2) الهجرات إلى الأرض الجديدة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3) الكوارث و النكبات ( الطبيعية و البشرية )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4) التهديدات الخارجية بالغزو. </a:t>
            </a:r>
            <a:endParaRPr lang="en-US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ar-JO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2674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AC31-742C-4DBA-859F-889E6C0C2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305801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عوامل انهيار الحضارة </a:t>
            </a: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76716-4139-4391-A2C3-D47F90ABD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47800"/>
            <a:ext cx="8077201" cy="4593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1) فشل الأقلية المبدعة في رد التحدي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2) ضعف إيمان الأغلبية، وابتعادها عن الأقلية الحاكمة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3) ضياع الوحدة الاجتماعية.</a:t>
            </a:r>
          </a:p>
          <a:p>
            <a:pPr marL="0" indent="0" algn="just" rtl="1"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4) انهيار الحضارة سببه داخلي وهو:</a:t>
            </a:r>
          </a:p>
          <a:p>
            <a:pPr marL="0" indent="0" algn="just" rtl="1"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فقدان الأقلية الحاكمة للطاقة المبدعة قبل الغزو الخارجي الذي هو تحصيل حاصل. </a:t>
            </a:r>
          </a:p>
          <a:p>
            <a:pPr marL="0" indent="0" algn="just">
              <a:buNone/>
            </a:pPr>
            <a:r>
              <a:rPr lang="ar-JO" sz="2400" dirty="0"/>
              <a:t> 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ar-JO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21880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DAE3-CDE1-46E0-917F-F741F9CAC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مراحل انهيار الحضارة 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31765-F367-4462-A6E2-5CA0DD82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0"/>
            <a:ext cx="7924802" cy="4953000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1) التصدع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2) التحلل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3) التفتت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ar-JO" sz="32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العلاج المتوافر لوقف الانهيار </a:t>
            </a: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العودة إلى الدين و بالتالي فاستمرار الحضارة وعدم موتها كما هو الحال في الحضارة الغربية احتمال قائم. 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ar-JO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715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347713" cy="6858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مفهوم الفكر عند محمد عابد الجابري </a:t>
            </a: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705600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فرق الجابري بين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ثلاثة مستويات من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الفكر:</a:t>
            </a:r>
          </a:p>
          <a:p>
            <a:pPr algn="r" rtl="1">
              <a:lnSpc>
                <a:spcPct val="160000"/>
              </a:lnSpc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1- </a:t>
            </a:r>
            <a:r>
              <a:rPr lang="ar-SA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الفكر أيديولوجيا</a:t>
            </a: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ar-SA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(عقيدة أو منظومة فكرية)</a:t>
            </a: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أي جمله الآراء والأفكار التي يعبر بواسطتها هذا الشعب أو ذاك عن مشاكله واهتماماته، عن مثله الأخلاقية ومعتقداته المذهبية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وطموحاته السياسية والاجتماعية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ar-JO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60000"/>
              </a:lnSpc>
            </a:pP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2- </a:t>
            </a:r>
            <a:r>
              <a:rPr lang="ar-SA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أداة لمعرفة الواقع</a:t>
            </a: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بمعنى أنه جملة 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مبادئ و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مفاهيم و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آليات، تنتظم وتترسخ في ذهن الطفل الصغير منذ ابتداء تفتحه على الحياة لتشكل فيما بعد “العقل” الذي به يفكر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ar-SA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60000"/>
              </a:lnSpc>
            </a:pP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3- </a:t>
            </a:r>
            <a:r>
              <a:rPr lang="ar-SA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محتوى (بنية العقل)</a:t>
            </a: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وهي بنية من التصورات، ومن الآراء والأفكار والنظريات".</a:t>
            </a:r>
            <a:endParaRPr lang="en-US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60000"/>
              </a:lnSpc>
            </a:pPr>
            <a:endParaRPr lang="ar-JO" sz="24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38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2"/>
    </mc:Choice>
    <mc:Fallback xmlns="">
      <p:transition spd="slow" advTm="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1"/>
            <a:ext cx="8229601" cy="609600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JO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ثانياً: </a:t>
            </a:r>
            <a:r>
              <a:rPr lang="ar-SA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مفهوم الحضارة</a:t>
            </a:r>
            <a:endParaRPr lang="ar-JO" sz="40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534400" cy="3962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لغةً: 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الحضارة من الحضر؛ أي سكنى المدن والقرى </a:t>
            </a: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ويقابلها لفظ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البد</a:t>
            </a: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ة.</a:t>
            </a:r>
            <a:endParaRPr lang="ar-JO" sz="44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r>
              <a:rPr lang="ar-SA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ar-SA" sz="4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فالحاضرة 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المدينة وهي تجمع سكاني كبير تتنوع فيه طرق اكتساب المعاش</a:t>
            </a: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وطرق تحصيل المعرفة الأمر الذي أوجد النظام والانتظام</a:t>
            </a:r>
            <a:endParaRPr lang="ar-JO" sz="44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يتميز مجتمع الحاضرة عن البداوة بالرفاه  والإبداع والاستقرار.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486EF9-163B-4333-BE0B-79CAFE84A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94" y="4845012"/>
            <a:ext cx="9008706" cy="20160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5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0"/>
    </mc:Choice>
    <mc:Fallback xmlns="">
      <p:transition spd="slow" advTm="5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12050-DA40-4CB7-8FD4-28F7991A6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543801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الحضارة والثقافة:      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6D8C-DF69-4526-A2B0-0B5091682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19200"/>
            <a:ext cx="8077201" cy="4822163"/>
          </a:xfrm>
        </p:spPr>
        <p:txBody>
          <a:bodyPr/>
          <a:lstStyle/>
          <a:p>
            <a:pPr algn="r" rtl="1">
              <a:buFontTx/>
              <a:buChar char="-"/>
            </a:pP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يتداخل مفهوم</a:t>
            </a: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الحضارة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مع مفهوم الثقافة ودلالتها المادية والمعنوية (العقلية).</a:t>
            </a: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الثقافة : هي </a:t>
            </a:r>
            <a:r>
              <a:rPr lang="ar-SA" sz="3600" dirty="0">
                <a:solidFill>
                  <a:srgbClr val="00000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كلمة لاتينية بمعنى حرث ونمى- تنمية الأرض والمحصول</a:t>
            </a:r>
            <a:r>
              <a:rPr lang="ar-JO" sz="3600" dirty="0">
                <a:solidFill>
                  <a:schemeClr val="tx1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.</a:t>
            </a:r>
          </a:p>
          <a:p>
            <a:pPr algn="r" rtl="1">
              <a:buFontTx/>
              <a:buChar char="-"/>
            </a:pPr>
            <a:r>
              <a:rPr lang="ar-JO" sz="36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وقد عرف تايلور الثقافة بأنها:</a:t>
            </a:r>
          </a:p>
          <a:p>
            <a:pPr algn="r" rtl="1">
              <a:buFontTx/>
              <a:buChar char="-"/>
            </a:pP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المركب الكلي الذي يشتمل على: المعتقد/ والفن / والأدب والقدرات التي يكتسبها الإنسان بوصفه عضوًا في المجتمع.</a:t>
            </a: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endParaRPr lang="ar-SA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9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8229601" cy="9144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نماذج من </a:t>
            </a:r>
            <a:r>
              <a:rPr lang="ar-SA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آراء المفكرين الغربيين في الثقافة والحضارة</a:t>
            </a:r>
            <a:endParaRPr lang="ar-JO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4102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JO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</a:t>
            </a:r>
            <a:r>
              <a:rPr lang="ar-SA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ول ديورانت</a:t>
            </a:r>
            <a:r>
              <a:rPr lang="ar-JO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ar-SA" sz="48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 rtl="1">
              <a:buNone/>
            </a:pP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تتألف الحضارة من الموارد الاقتصادية/ النظم السياسية/ التقاليد الخلقية / العلوم والفنون.</a:t>
            </a: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تبدأ الحضارة عندما يتحرّر الإنسان من القلق والخوف وهموم تأمين المعيشة.</a:t>
            </a: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 rtl="1">
              <a:buNone/>
            </a:pP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</a:t>
            </a:r>
            <a:r>
              <a:rPr lang="ar-JO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أرنولد تونبي</a:t>
            </a: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تنشأ الحضارة بوصفها ردّ فعل (استجابة من الإنسان) على التحديات الخارجية الطبيعية والبشرية؛ فإذا نجح في الرد على التحدّي بنى حضارة؛ وإذا فشل انتهى إلى الفناء</a:t>
            </a: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 rtl="1">
              <a:buNone/>
            </a:pP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92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3"/>
    </mc:Choice>
    <mc:Fallback xmlns="">
      <p:transition spd="slow" advTm="5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2400" cy="9906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آراء المفكرين العرب في الحضارة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1524000"/>
            <a:ext cx="8382002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r>
              <a:rPr lang="ar-JO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حسين مؤنس</a:t>
            </a:r>
            <a:r>
              <a:rPr lang="ar-JO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JO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عرّف الحضارة بأنها : </a:t>
            </a:r>
            <a:r>
              <a:rPr lang="ar-SA" sz="40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كلّ جهد يقوم به الإنسان لتحسين ظروف حياته سواء أكان هذا المجهود مقصودًا أم غير مقصود)، وسواء كانت ثمرة عمله مادّية أم معنوية.</a:t>
            </a:r>
            <a:endParaRPr lang="ar-SA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JO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 بناء على التعريف السابق هناك </a:t>
            </a:r>
            <a:r>
              <a:rPr lang="ar-SA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شروط</a:t>
            </a:r>
            <a:r>
              <a:rPr lang="ar-JO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أساسية لقيام الحضارة</a:t>
            </a:r>
            <a:r>
              <a:rPr lang="ar-SA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</a:t>
            </a:r>
            <a:r>
              <a:rPr lang="ar-SA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الإنسان</a:t>
            </a: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التركيب البدني . 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</a:t>
            </a:r>
            <a:r>
              <a:rPr lang="ar-SA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التاريخ أو </a:t>
            </a:r>
            <a:r>
              <a:rPr lang="ar-SA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الزمن</a:t>
            </a: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فالثمرة الحضارية تحتاج إلى زمن لكي تطلع. 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العقل: قدرة الإنسان على السيطرة.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962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6"/>
    </mc:Choice>
    <mc:Fallback xmlns="">
      <p:transition spd="slow" advTm="80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235E-872C-4732-B365-6990973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153401" cy="7620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مصطلحات مرتبطة بالحضارة : المدنية والمدينة 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B3D84-9469-4A6B-8028-32DD94EF8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0"/>
            <a:ext cx="8305801" cy="51816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JO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المَدَنِيّة</a:t>
            </a:r>
            <a:r>
              <a:rPr lang="ar-JO" sz="3600" b="1" dirty="0">
                <a:solidFill>
                  <a:srgbClr val="000000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:</a:t>
            </a:r>
            <a:r>
              <a:rPr lang="ar-JO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 مشتقة من المدينة التي يشار بها إلى مجتمع بيوتٍ يفوق عددها عددَ بيوت البادية، أو إلى المَصْر </a:t>
            </a:r>
            <a:r>
              <a:rPr lang="ar-JO" sz="3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الجامع.و</a:t>
            </a:r>
            <a:r>
              <a:rPr lang="ar-JO" sz="3600" b="1" dirty="0" err="1">
                <a:solidFill>
                  <a:srgbClr val="00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التمدُّن</a:t>
            </a:r>
            <a:r>
              <a:rPr lang="ar-JO" sz="3600" dirty="0">
                <a:solidFill>
                  <a:srgbClr val="00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 هو غاية البدوي.</a:t>
            </a:r>
            <a:r>
              <a:rPr lang="ar-SA" sz="3600" dirty="0"/>
              <a:t> </a:t>
            </a:r>
            <a:r>
              <a:rPr lang="ar-JO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فهي </a:t>
            </a:r>
            <a:r>
              <a:rPr lang="ar-SA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مستوى متطوّر من الاجتماع البشري</a:t>
            </a:r>
            <a:endParaRPr lang="ar-JO" sz="3600" dirty="0">
              <a:solidFill>
                <a:schemeClr val="tx1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r>
              <a:rPr lang="ar-SA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المدنية في تعريف علماء الاجتماع</a:t>
            </a:r>
            <a:r>
              <a:rPr lang="ar-JO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ar-SA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هي تراث المعرفة التطبيقية وهي عامة ومشتركة</a:t>
            </a:r>
            <a:r>
              <a:rPr lang="ar-JO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en-US" sz="36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7713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650</TotalTime>
  <Words>2081</Words>
  <Application>Microsoft Office PowerPoint</Application>
  <PresentationFormat>On-screen Show (4:3)</PresentationFormat>
  <Paragraphs>190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Arabic Typesetting</vt:lpstr>
      <vt:lpstr>Arial</vt:lpstr>
      <vt:lpstr>Calibri</vt:lpstr>
      <vt:lpstr>Simplified Arabic</vt:lpstr>
      <vt:lpstr>Trebuchet MS</vt:lpstr>
      <vt:lpstr>Wingdings 3</vt:lpstr>
      <vt:lpstr>Facet</vt:lpstr>
      <vt:lpstr>PowerPoint Presentation</vt:lpstr>
      <vt:lpstr> الفصل الأول </vt:lpstr>
      <vt:lpstr>أولاً:مفاهيم أساسية </vt:lpstr>
      <vt:lpstr>مفهوم الفكر عند محمد عابد الجابري </vt:lpstr>
      <vt:lpstr>ثانياً: مفهوم الحضارة</vt:lpstr>
      <vt:lpstr>الحضارة والثقافة:      </vt:lpstr>
      <vt:lpstr>نماذج من آراء المفكرين الغربيين في الثقافة والحضارة</vt:lpstr>
      <vt:lpstr>آراء المفكرين العرب في الحضارة</vt:lpstr>
      <vt:lpstr>مصطلحات مرتبطة بالحضارة : المدنية والمدينة </vt:lpstr>
      <vt:lpstr>ثانياً: مسيرة الإنسان الحضارية</vt:lpstr>
      <vt:lpstr>PowerPoint Presentation</vt:lpstr>
      <vt:lpstr>نظريات صنع الحضارة :</vt:lpstr>
      <vt:lpstr>شروط الحضارة:</vt:lpstr>
      <vt:lpstr>السمات المشتركة للحضارات في العالم:</vt:lpstr>
      <vt:lpstr>مظاهر الحضارة</vt:lpstr>
      <vt:lpstr>الروابط الاجتماعية في حضارات العالم القديم:</vt:lpstr>
      <vt:lpstr>ثالثا. العلم والفلسفة في إطارها الفكري الحضاري: </vt:lpstr>
      <vt:lpstr>PowerPoint Presentation</vt:lpstr>
      <vt:lpstr>PowerPoint Presentation</vt:lpstr>
      <vt:lpstr>رابعاً: سبل التواصل والتفاعل الحضاري</vt:lpstr>
      <vt:lpstr>النظريات المفسرة للحضارة:</vt:lpstr>
      <vt:lpstr>PowerPoint Presentation</vt:lpstr>
      <vt:lpstr> أطوار الدولة</vt:lpstr>
      <vt:lpstr>الفرق بين العمران البدوي و الحضري </vt:lpstr>
      <vt:lpstr>التاريخ وفلسفة التاريخ عند ابن خلدون</vt:lpstr>
      <vt:lpstr>أخطاء المؤرّخين: </vt:lpstr>
      <vt:lpstr>نظرية شبنجلر في أفول الحضارات</vt:lpstr>
      <vt:lpstr>دورة الحضارة عند شبنجلر ومفاهيمها </vt:lpstr>
      <vt:lpstr>تصنيف شبنجلر للشعوب:</vt:lpstr>
      <vt:lpstr>مراحل الحضارة :</vt:lpstr>
      <vt:lpstr>أرنولد توينبي  ونظرية التحدي والاستجابة </vt:lpstr>
      <vt:lpstr>نظرية التحدي و الاستجابة – نظرية تشكيل الحضارة </vt:lpstr>
      <vt:lpstr>دوافع إبداع الحضارة </vt:lpstr>
      <vt:lpstr>عوامل انهيار الحضارة </vt:lpstr>
      <vt:lpstr> مراحل انهيار الحضارة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 مفاهيم أساسية</dc:title>
  <dc:creator>Toshiba</dc:creator>
  <cp:lastModifiedBy>manar</cp:lastModifiedBy>
  <cp:revision>100</cp:revision>
  <dcterms:created xsi:type="dcterms:W3CDTF">2006-08-16T00:00:00Z</dcterms:created>
  <dcterms:modified xsi:type="dcterms:W3CDTF">2020-09-25T17:36:27Z</dcterms:modified>
</cp:coreProperties>
</file>